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629" r:id="rId2"/>
    <p:sldId id="577" r:id="rId3"/>
    <p:sldId id="588" r:id="rId4"/>
    <p:sldId id="626" r:id="rId5"/>
    <p:sldId id="628" r:id="rId6"/>
    <p:sldId id="618" r:id="rId7"/>
    <p:sldId id="619" r:id="rId8"/>
    <p:sldId id="621" r:id="rId9"/>
    <p:sldId id="620" r:id="rId10"/>
    <p:sldId id="615" r:id="rId11"/>
    <p:sldId id="616" r:id="rId12"/>
    <p:sldId id="617" r:id="rId13"/>
    <p:sldId id="622" r:id="rId14"/>
    <p:sldId id="624" r:id="rId15"/>
    <p:sldId id="623" r:id="rId16"/>
    <p:sldId id="609" r:id="rId17"/>
    <p:sldId id="610" r:id="rId18"/>
    <p:sldId id="612" r:id="rId19"/>
    <p:sldId id="606" r:id="rId20"/>
    <p:sldId id="608" r:id="rId21"/>
    <p:sldId id="605" r:id="rId22"/>
    <p:sldId id="593" r:id="rId23"/>
    <p:sldId id="601" r:id="rId24"/>
    <p:sldId id="602" r:id="rId25"/>
    <p:sldId id="603" r:id="rId26"/>
    <p:sldId id="598" r:id="rId27"/>
    <p:sldId id="599" r:id="rId28"/>
    <p:sldId id="596" r:id="rId29"/>
    <p:sldId id="597" r:id="rId30"/>
    <p:sldId id="595" r:id="rId31"/>
    <p:sldId id="614" r:id="rId32"/>
    <p:sldId id="613"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8" d="100"/>
          <a:sy n="98" d="100"/>
        </p:scale>
        <p:origin x="-194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C36E8A-EF3B-754B-8E5F-E412E99F270F}" type="datetimeFigureOut">
              <a:rPr lang="en-US" smtClean="0"/>
              <a:pPr/>
              <a:t>12/9/15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3EBB15-F765-154A-B5CA-F3BBD1B9F2A6}" type="slidenum">
              <a:rPr lang="en-US" smtClean="0"/>
              <a:pPr/>
              <a:t>‹#›</a:t>
            </a:fld>
            <a:endParaRPr lang="en-US"/>
          </a:p>
        </p:txBody>
      </p:sp>
    </p:spTree>
    <p:extLst>
      <p:ext uri="{BB962C8B-B14F-4D97-AF65-F5344CB8AC3E}">
        <p14:creationId xmlns:p14="http://schemas.microsoft.com/office/powerpoint/2010/main" val="14610745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BC239F-454A-744A-86A2-A5DA8277ECAE}" type="datetimeFigureOut">
              <a:rPr lang="en-US" smtClean="0"/>
              <a:pPr/>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5E6BC3-3856-7C44-B884-0EA7CDD4C2D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C239F-454A-744A-86A2-A5DA8277ECAE}" type="datetimeFigureOut">
              <a:rPr lang="en-US" smtClean="0"/>
              <a:pPr/>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5E6BC3-3856-7C44-B884-0EA7CDD4C2D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C239F-454A-744A-86A2-A5DA8277ECAE}" type="datetimeFigureOut">
              <a:rPr lang="en-US" smtClean="0"/>
              <a:pPr/>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5E6BC3-3856-7C44-B884-0EA7CDD4C2D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4563" y="166688"/>
            <a:ext cx="7989887" cy="6381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58800" y="1511300"/>
            <a:ext cx="4038600" cy="4424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49800" y="1511300"/>
            <a:ext cx="4038600" cy="44243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BC239F-454A-744A-86A2-A5DA8277ECAE}" type="datetimeFigureOut">
              <a:rPr lang="en-US" smtClean="0"/>
              <a:pPr/>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5E6BC3-3856-7C44-B884-0EA7CDD4C2D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BC239F-454A-744A-86A2-A5DA8277ECAE}" type="datetimeFigureOut">
              <a:rPr lang="en-US" smtClean="0"/>
              <a:pPr/>
              <a:t>12/9/15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5E6BC3-3856-7C44-B884-0EA7CDD4C2D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BC239F-454A-744A-86A2-A5DA8277ECAE}" type="datetimeFigureOut">
              <a:rPr lang="en-US" smtClean="0"/>
              <a:pPr/>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5E6BC3-3856-7C44-B884-0EA7CDD4C2D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BC239F-454A-744A-86A2-A5DA8277ECAE}" type="datetimeFigureOut">
              <a:rPr lang="en-US" smtClean="0"/>
              <a:pPr/>
              <a:t>12/9/15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5E6BC3-3856-7C44-B884-0EA7CDD4C2D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BC239F-454A-744A-86A2-A5DA8277ECAE}" type="datetimeFigureOut">
              <a:rPr lang="en-US" smtClean="0"/>
              <a:pPr/>
              <a:t>12/9/15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5E6BC3-3856-7C44-B884-0EA7CDD4C2D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BC239F-454A-744A-86A2-A5DA8277ECAE}" type="datetimeFigureOut">
              <a:rPr lang="en-US" smtClean="0"/>
              <a:pPr/>
              <a:t>12/9/15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5E6BC3-3856-7C44-B884-0EA7CDD4C2D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BC239F-454A-744A-86A2-A5DA8277ECAE}" type="datetimeFigureOut">
              <a:rPr lang="en-US" smtClean="0"/>
              <a:pPr/>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5E6BC3-3856-7C44-B884-0EA7CDD4C2D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BC239F-454A-744A-86A2-A5DA8277ECAE}" type="datetimeFigureOut">
              <a:rPr lang="en-US" smtClean="0"/>
              <a:pPr/>
              <a:t>12/9/15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5E6BC3-3856-7C44-B884-0EA7CDD4C2D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BC239F-454A-744A-86A2-A5DA8277ECAE}" type="datetimeFigureOut">
              <a:rPr lang="en-US" smtClean="0"/>
              <a:pPr/>
              <a:t>12/9/15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5E6BC3-3856-7C44-B884-0EA7CDD4C2D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 Id="rId3" Type="http://schemas.openxmlformats.org/officeDocument/2006/relationships/image" Target="../media/image2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 Id="rId3" Type="http://schemas.openxmlformats.org/officeDocument/2006/relationships/image" Target="../media/image2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97000" y="1041400"/>
            <a:ext cx="6350000" cy="4762500"/>
          </a:xfrm>
          <a:prstGeom prst="rect">
            <a:avLst/>
          </a:prstGeom>
        </p:spPr>
      </p:pic>
    </p:spTree>
    <p:extLst>
      <p:ext uri="{BB962C8B-B14F-4D97-AF65-F5344CB8AC3E}">
        <p14:creationId xmlns:p14="http://schemas.microsoft.com/office/powerpoint/2010/main" val="2433378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Weakest Link</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02761" y="1072515"/>
            <a:ext cx="4294408" cy="5485130"/>
          </a:xfrm>
          <a:prstGeom prst="rect">
            <a:avLst/>
          </a:prstGeom>
        </p:spPr>
      </p:pic>
      <p:pic>
        <p:nvPicPr>
          <p:cNvPr id="3" name="Picture 2"/>
          <p:cNvPicPr>
            <a:picLocks noChangeAspect="1"/>
          </p:cNvPicPr>
          <p:nvPr/>
        </p:nvPicPr>
        <p:blipFill>
          <a:blip r:embed="rId3"/>
          <a:stretch>
            <a:fillRect/>
          </a:stretch>
        </p:blipFill>
        <p:spPr>
          <a:xfrm>
            <a:off x="1216119" y="3815080"/>
            <a:ext cx="1962338" cy="3042920"/>
          </a:xfrm>
          <a:prstGeom prst="rect">
            <a:avLst/>
          </a:prstGeom>
        </p:spPr>
      </p:pic>
      <p:pic>
        <p:nvPicPr>
          <p:cNvPr id="4" name="Picture 3"/>
          <p:cNvPicPr>
            <a:picLocks noChangeAspect="1"/>
          </p:cNvPicPr>
          <p:nvPr/>
        </p:nvPicPr>
        <p:blipFill>
          <a:blip r:embed="rId4"/>
          <a:stretch>
            <a:fillRect/>
          </a:stretch>
        </p:blipFill>
        <p:spPr>
          <a:xfrm>
            <a:off x="0" y="233680"/>
            <a:ext cx="5029200" cy="3352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8480" y="3334451"/>
            <a:ext cx="3601720" cy="3033026"/>
          </a:xfrm>
          <a:prstGeom prst="rect">
            <a:avLst/>
          </a:prstGeom>
        </p:spPr>
      </p:pic>
      <p:pic>
        <p:nvPicPr>
          <p:cNvPr id="3" name="Picture 2"/>
          <p:cNvPicPr>
            <a:picLocks noChangeAspect="1"/>
          </p:cNvPicPr>
          <p:nvPr/>
        </p:nvPicPr>
        <p:blipFill>
          <a:blip r:embed="rId3"/>
          <a:stretch>
            <a:fillRect/>
          </a:stretch>
        </p:blipFill>
        <p:spPr>
          <a:xfrm>
            <a:off x="1229387" y="960119"/>
            <a:ext cx="5821626" cy="1845881"/>
          </a:xfrm>
          <a:prstGeom prst="rect">
            <a:avLst/>
          </a:prstGeom>
        </p:spPr>
      </p:pic>
      <p:pic>
        <p:nvPicPr>
          <p:cNvPr id="4" name="Picture 3"/>
          <p:cNvPicPr>
            <a:picLocks noChangeAspect="1"/>
          </p:cNvPicPr>
          <p:nvPr/>
        </p:nvPicPr>
        <p:blipFill>
          <a:blip r:embed="rId4"/>
          <a:stretch>
            <a:fillRect/>
          </a:stretch>
        </p:blipFill>
        <p:spPr>
          <a:xfrm>
            <a:off x="3942081" y="2548423"/>
            <a:ext cx="4258270" cy="30783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Least Privilege</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2050" y="1148080"/>
            <a:ext cx="7714859" cy="2555240"/>
          </a:xfrm>
          <a:prstGeom prst="rect">
            <a:avLst/>
          </a:prstGeom>
        </p:spPr>
      </p:pic>
      <p:pic>
        <p:nvPicPr>
          <p:cNvPr id="4" name="Picture 3" descr="ilc162-1.jpg"/>
          <p:cNvPicPr>
            <a:picLocks noChangeAspect="1"/>
          </p:cNvPicPr>
          <p:nvPr/>
        </p:nvPicPr>
        <p:blipFill>
          <a:blip r:embed="rId3"/>
          <a:stretch>
            <a:fillRect/>
          </a:stretch>
        </p:blipFill>
        <p:spPr>
          <a:xfrm>
            <a:off x="962025" y="4157663"/>
            <a:ext cx="3175000" cy="1905000"/>
          </a:xfrm>
          <a:prstGeom prst="rect">
            <a:avLst/>
          </a:prstGeom>
        </p:spPr>
      </p:pic>
      <p:pic>
        <p:nvPicPr>
          <p:cNvPr id="5" name="Picture 4" descr="31pMBagfyhL._SL500_AA300_.jpg"/>
          <p:cNvPicPr>
            <a:picLocks noChangeAspect="1"/>
          </p:cNvPicPr>
          <p:nvPr/>
        </p:nvPicPr>
        <p:blipFill>
          <a:blip r:embed="rId4"/>
          <a:stretch>
            <a:fillRect/>
          </a:stretch>
        </p:blipFill>
        <p:spPr>
          <a:xfrm>
            <a:off x="5235257" y="3953509"/>
            <a:ext cx="2615565" cy="26155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ndwich.png"/>
          <p:cNvPicPr>
            <a:picLocks noChangeAspect="1"/>
          </p:cNvPicPr>
          <p:nvPr/>
        </p:nvPicPr>
        <p:blipFill>
          <a:blip r:embed="rId2"/>
          <a:stretch>
            <a:fillRect/>
          </a:stretch>
        </p:blipFill>
        <p:spPr>
          <a:xfrm>
            <a:off x="2387600" y="1555750"/>
            <a:ext cx="4572000" cy="37973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by obscurity</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3680" y="934720"/>
            <a:ext cx="7183120" cy="53873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59460" y="381000"/>
            <a:ext cx="8153400" cy="6096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it Simple Stupid</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Principles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Since no one knows how to build a system without flaws, the alternative is to rely on eight design principles, which tend to reduce both the number and the seriousness of any flaws: </a:t>
            </a:r>
          </a:p>
          <a:p>
            <a:pPr lvl="1"/>
            <a:r>
              <a:rPr lang="en-US" dirty="0" smtClean="0"/>
              <a:t>economy of mechanism</a:t>
            </a:r>
          </a:p>
          <a:p>
            <a:pPr lvl="1"/>
            <a:r>
              <a:rPr lang="en-US" dirty="0" smtClean="0"/>
              <a:t>fail-safe defaults</a:t>
            </a:r>
          </a:p>
          <a:p>
            <a:pPr lvl="1"/>
            <a:r>
              <a:rPr lang="en-US" dirty="0" smtClean="0"/>
              <a:t>complete mediation</a:t>
            </a:r>
          </a:p>
          <a:p>
            <a:pPr lvl="1"/>
            <a:r>
              <a:rPr lang="en-US" dirty="0" smtClean="0"/>
              <a:t>open design</a:t>
            </a:r>
          </a:p>
          <a:p>
            <a:pPr lvl="1"/>
            <a:r>
              <a:rPr lang="en-US" dirty="0" smtClean="0"/>
              <a:t>separation of privilege</a:t>
            </a:r>
          </a:p>
          <a:p>
            <a:pPr lvl="1"/>
            <a:r>
              <a:rPr lang="en-US" dirty="0" smtClean="0"/>
              <a:t>least privilege</a:t>
            </a:r>
          </a:p>
          <a:p>
            <a:pPr lvl="1"/>
            <a:r>
              <a:rPr lang="en-US" dirty="0" smtClean="0"/>
              <a:t>least common mechanism</a:t>
            </a:r>
          </a:p>
          <a:p>
            <a:pPr lvl="1"/>
            <a:r>
              <a:rPr lang="en-US" dirty="0" smtClean="0"/>
              <a:t>psychological acceptability</a:t>
            </a:r>
            <a:endParaRPr lang="en-US" dirty="0"/>
          </a:p>
        </p:txBody>
      </p:sp>
      <p:sp>
        <p:nvSpPr>
          <p:cNvPr id="5" name="Rectangle 4"/>
          <p:cNvSpPr/>
          <p:nvPr/>
        </p:nvSpPr>
        <p:spPr>
          <a:xfrm>
            <a:off x="0" y="6611779"/>
            <a:ext cx="9144000" cy="246221"/>
          </a:xfrm>
          <a:prstGeom prst="rect">
            <a:avLst/>
          </a:prstGeom>
        </p:spPr>
        <p:txBody>
          <a:bodyPr wrap="square">
            <a:spAutoFit/>
          </a:bodyPr>
          <a:lstStyle/>
          <a:p>
            <a:r>
              <a:rPr lang="en-US" sz="1000" dirty="0" smtClean="0"/>
              <a:t>The Protection of Information in Computer Systems. JEROME H. SALTZER AND MICHAEL D. SCHROEDER</a:t>
            </a: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9720" y="601980"/>
            <a:ext cx="5334000" cy="3429000"/>
          </a:xfrm>
          <a:prstGeom prst="rect">
            <a:avLst/>
          </a:prstGeom>
        </p:spPr>
      </p:pic>
      <p:pic>
        <p:nvPicPr>
          <p:cNvPr id="3" name="Picture 2"/>
          <p:cNvPicPr>
            <a:picLocks noChangeAspect="1"/>
          </p:cNvPicPr>
          <p:nvPr/>
        </p:nvPicPr>
        <p:blipFill>
          <a:blip r:embed="rId3"/>
          <a:stretch>
            <a:fillRect/>
          </a:stretch>
        </p:blipFill>
        <p:spPr>
          <a:xfrm>
            <a:off x="5553188" y="2499360"/>
            <a:ext cx="3540012" cy="435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Deny By Default</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419100"/>
            <a:ext cx="5384800" cy="3594100"/>
          </a:xfrm>
          <a:prstGeom prst="rect">
            <a:avLst/>
          </a:prstGeom>
        </p:spPr>
      </p:pic>
      <p:pic>
        <p:nvPicPr>
          <p:cNvPr id="6" name="Picture 5" descr="browsetelnet.gif"/>
          <p:cNvPicPr>
            <a:picLocks noChangeAspect="1"/>
          </p:cNvPicPr>
          <p:nvPr/>
        </p:nvPicPr>
        <p:blipFill>
          <a:blip r:embed="rId3"/>
          <a:stretch>
            <a:fillRect/>
          </a:stretch>
        </p:blipFill>
        <p:spPr>
          <a:xfrm>
            <a:off x="3505200" y="4137770"/>
            <a:ext cx="5181600" cy="2252870"/>
          </a:xfrm>
          <a:prstGeom prst="rect">
            <a:avLst/>
          </a:prstGeom>
        </p:spPr>
      </p:pic>
      <p:pic>
        <p:nvPicPr>
          <p:cNvPr id="7" name="Picture 6"/>
          <p:cNvPicPr>
            <a:picLocks noChangeAspect="1"/>
          </p:cNvPicPr>
          <p:nvPr/>
        </p:nvPicPr>
        <p:blipFill>
          <a:blip r:embed="rId4"/>
          <a:stretch>
            <a:fillRect/>
          </a:stretch>
        </p:blipFill>
        <p:spPr>
          <a:xfrm>
            <a:off x="4835577" y="0"/>
            <a:ext cx="4308423" cy="259556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Fail Safe</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9400" y="416560"/>
            <a:ext cx="5379720" cy="3755654"/>
          </a:xfrm>
          <a:prstGeom prst="rect">
            <a:avLst/>
          </a:prstGeom>
        </p:spPr>
      </p:pic>
      <p:sp>
        <p:nvSpPr>
          <p:cNvPr id="4" name="Rectangle 3"/>
          <p:cNvSpPr/>
          <p:nvPr/>
        </p:nvSpPr>
        <p:spPr>
          <a:xfrm>
            <a:off x="3576320" y="4444663"/>
            <a:ext cx="4572000" cy="2031325"/>
          </a:xfrm>
          <a:prstGeom prst="rect">
            <a:avLst/>
          </a:prstGeom>
        </p:spPr>
        <p:txBody>
          <a:bodyPr>
            <a:spAutoFit/>
          </a:bodyPr>
          <a:lstStyle/>
          <a:p>
            <a:r>
              <a:rPr lang="en-US" dirty="0" smtClean="0"/>
              <a:t>Most signaling schemes have the property that a single component or communications failure is guaranteed to cause the signal to appear at </a:t>
            </a:r>
            <a:r>
              <a:rPr lang="en-US" u="sng" dirty="0" smtClean="0"/>
              <a:t>least as restrictive </a:t>
            </a:r>
            <a:r>
              <a:rPr lang="en-US" dirty="0" smtClean="0"/>
              <a:t>as it would without the fault. But the phase break indicator is at its </a:t>
            </a:r>
            <a:r>
              <a:rPr lang="en-US" u="sng" dirty="0" smtClean="0"/>
              <a:t>most restrictive when fully illuminated</a:t>
            </a:r>
            <a:r>
              <a:rPr lang="en-US" dirty="0" smtClean="0"/>
              <a:t>, a violation of fail-safe design principles.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90880" y="406400"/>
            <a:ext cx="5699760" cy="3799840"/>
          </a:xfrm>
          <a:prstGeom prst="rect">
            <a:avLst/>
          </a:prstGeom>
        </p:spPr>
      </p:pic>
      <p:pic>
        <p:nvPicPr>
          <p:cNvPr id="4" name="Picture 3" descr="!Bl3orpQBWk~$(KGrHgoOKi!EjlLmEVb8BLd,VvWslQ~~_12.JPG"/>
          <p:cNvPicPr>
            <a:picLocks noChangeAspect="1"/>
          </p:cNvPicPr>
          <p:nvPr/>
        </p:nvPicPr>
        <p:blipFill>
          <a:blip r:embed="rId3"/>
          <a:stretch>
            <a:fillRect/>
          </a:stretch>
        </p:blipFill>
        <p:spPr>
          <a:xfrm>
            <a:off x="4648200" y="4948238"/>
            <a:ext cx="3200400" cy="14827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Do It Yourself</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andom_number.png"/>
          <p:cNvPicPr>
            <a:picLocks noChangeAspect="1"/>
          </p:cNvPicPr>
          <p:nvPr/>
        </p:nvPicPr>
        <p:blipFill>
          <a:blip r:embed="rId2"/>
          <a:stretch>
            <a:fillRect/>
          </a:stretch>
        </p:blipFill>
        <p:spPr>
          <a:xfrm>
            <a:off x="579438" y="4530725"/>
            <a:ext cx="5080000" cy="1828800"/>
          </a:xfrm>
          <a:prstGeom prst="rect">
            <a:avLst/>
          </a:prstGeom>
        </p:spPr>
      </p:pic>
      <p:pic>
        <p:nvPicPr>
          <p:cNvPr id="3" name="Picture 2" descr="sony-playstation-3-3ej-460.jpg"/>
          <p:cNvPicPr>
            <a:picLocks noChangeAspect="1"/>
          </p:cNvPicPr>
          <p:nvPr/>
        </p:nvPicPr>
        <p:blipFill>
          <a:blip r:embed="rId3"/>
          <a:stretch>
            <a:fillRect/>
          </a:stretch>
        </p:blipFill>
        <p:spPr>
          <a:xfrm>
            <a:off x="3302000" y="149225"/>
            <a:ext cx="5842000" cy="43815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Assumptions</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mory_2.jpg"/>
          <p:cNvPicPr>
            <a:picLocks noChangeAspect="1"/>
          </p:cNvPicPr>
          <p:nvPr/>
        </p:nvPicPr>
        <p:blipFill>
          <a:blip r:embed="rId2"/>
          <a:stretch>
            <a:fillRect/>
          </a:stretch>
        </p:blipFill>
        <p:spPr>
          <a:xfrm>
            <a:off x="1643125" y="1219200"/>
            <a:ext cx="6119115" cy="40773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Guiding Principles for Software Security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Secure the Weakest Link</a:t>
            </a:r>
          </a:p>
          <a:p>
            <a:r>
              <a:rPr lang="en-US" dirty="0" smtClean="0"/>
              <a:t>Practice Defense in Depth</a:t>
            </a:r>
          </a:p>
          <a:p>
            <a:r>
              <a:rPr lang="en-US" dirty="0" smtClean="0"/>
              <a:t>Fail Securely</a:t>
            </a:r>
          </a:p>
          <a:p>
            <a:r>
              <a:rPr lang="en-US" dirty="0" smtClean="0"/>
              <a:t>Follow the Principle of Least Privilege</a:t>
            </a:r>
          </a:p>
          <a:p>
            <a:r>
              <a:rPr lang="en-US" dirty="0" smtClean="0"/>
              <a:t>Compartmentalize</a:t>
            </a:r>
          </a:p>
          <a:p>
            <a:r>
              <a:rPr lang="en-US" dirty="0" smtClean="0"/>
              <a:t>Keep It Simple</a:t>
            </a:r>
          </a:p>
          <a:p>
            <a:r>
              <a:rPr lang="en-US" dirty="0" smtClean="0"/>
              <a:t>Promote Privacy</a:t>
            </a:r>
          </a:p>
          <a:p>
            <a:r>
              <a:rPr lang="en-US" dirty="0" smtClean="0"/>
              <a:t>Remember That Hiding Secrets Is Hard</a:t>
            </a:r>
          </a:p>
          <a:p>
            <a:r>
              <a:rPr lang="en-US" dirty="0" smtClean="0"/>
              <a:t>Be Reluctant to Trust</a:t>
            </a:r>
          </a:p>
          <a:p>
            <a:r>
              <a:rPr lang="en-US" dirty="0" smtClean="0"/>
              <a:t>Use Your Community Resources</a:t>
            </a:r>
            <a:endParaRPr lang="en-US" dirty="0"/>
          </a:p>
        </p:txBody>
      </p:sp>
      <p:sp>
        <p:nvSpPr>
          <p:cNvPr id="4" name="Rectangle 3"/>
          <p:cNvSpPr/>
          <p:nvPr/>
        </p:nvSpPr>
        <p:spPr>
          <a:xfrm>
            <a:off x="0" y="6611779"/>
            <a:ext cx="9144000" cy="246221"/>
          </a:xfrm>
          <a:prstGeom prst="rect">
            <a:avLst/>
          </a:prstGeom>
        </p:spPr>
        <p:txBody>
          <a:bodyPr wrap="square">
            <a:spAutoFit/>
          </a:bodyPr>
          <a:lstStyle/>
          <a:p>
            <a:r>
              <a:rPr lang="en-US" sz="1000" dirty="0" smtClean="0"/>
              <a:t>Building Secure Software: How to Avoid Security Problems the Right Way. John </a:t>
            </a:r>
            <a:r>
              <a:rPr lang="en-US" sz="1000" dirty="0" err="1" smtClean="0"/>
              <a:t>Viega</a:t>
            </a:r>
            <a:r>
              <a:rPr lang="en-US" sz="1000" dirty="0" smtClean="0"/>
              <a:t> and Gary McGraw</a:t>
            </a:r>
            <a:endParaRPr lang="en-US" sz="1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36674" y="1503680"/>
            <a:ext cx="5894120" cy="425481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52320" y="317308"/>
            <a:ext cx="5821680" cy="2897343"/>
          </a:xfrm>
          <a:prstGeom prst="rect">
            <a:avLst/>
          </a:prstGeom>
        </p:spPr>
      </p:pic>
      <p:pic>
        <p:nvPicPr>
          <p:cNvPr id="4" name="Picture 3"/>
          <p:cNvPicPr>
            <a:picLocks noChangeAspect="1"/>
          </p:cNvPicPr>
          <p:nvPr/>
        </p:nvPicPr>
        <p:blipFill>
          <a:blip r:embed="rId3"/>
          <a:stretch>
            <a:fillRect/>
          </a:stretch>
        </p:blipFill>
        <p:spPr>
          <a:xfrm>
            <a:off x="2052320" y="3478624"/>
            <a:ext cx="5821680" cy="29018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Six Dumbest Ideas in Computer Security</a:t>
            </a:r>
          </a:p>
        </p:txBody>
      </p:sp>
      <p:sp>
        <p:nvSpPr>
          <p:cNvPr id="3" name="Content Placeholder 2"/>
          <p:cNvSpPr>
            <a:spLocks noGrp="1"/>
          </p:cNvSpPr>
          <p:nvPr>
            <p:ph idx="1"/>
          </p:nvPr>
        </p:nvSpPr>
        <p:spPr/>
        <p:txBody>
          <a:bodyPr>
            <a:normAutofit/>
          </a:bodyPr>
          <a:lstStyle/>
          <a:p>
            <a:pPr marL="0" indent="0">
              <a:buNone/>
            </a:pPr>
            <a:r>
              <a:rPr lang="en-US" dirty="0"/>
              <a:t>#1) Default Permit</a:t>
            </a:r>
          </a:p>
          <a:p>
            <a:pPr marL="0" indent="0">
              <a:buNone/>
            </a:pPr>
            <a:r>
              <a:rPr lang="en-US" dirty="0" smtClean="0"/>
              <a:t>#</a:t>
            </a:r>
            <a:r>
              <a:rPr lang="en-US" dirty="0"/>
              <a:t>2) Enumerating Badness</a:t>
            </a:r>
          </a:p>
          <a:p>
            <a:pPr marL="0" indent="0">
              <a:buNone/>
            </a:pPr>
            <a:r>
              <a:rPr lang="en-US" dirty="0" smtClean="0"/>
              <a:t>#</a:t>
            </a:r>
            <a:r>
              <a:rPr lang="en-US" dirty="0"/>
              <a:t>3) Penetrate and Patch</a:t>
            </a:r>
          </a:p>
          <a:p>
            <a:pPr marL="0" indent="0">
              <a:buNone/>
            </a:pPr>
            <a:r>
              <a:rPr lang="en-US" dirty="0" smtClean="0"/>
              <a:t>#</a:t>
            </a:r>
            <a:r>
              <a:rPr lang="en-US" dirty="0"/>
              <a:t>4) Hacking is Cool</a:t>
            </a:r>
          </a:p>
          <a:p>
            <a:pPr marL="0" indent="0">
              <a:buNone/>
            </a:pPr>
            <a:r>
              <a:rPr lang="en-US" dirty="0" smtClean="0"/>
              <a:t>#</a:t>
            </a:r>
            <a:r>
              <a:rPr lang="en-US" dirty="0"/>
              <a:t>5) Educating </a:t>
            </a:r>
            <a:r>
              <a:rPr lang="en-US" dirty="0" smtClean="0"/>
              <a:t>Users</a:t>
            </a:r>
          </a:p>
          <a:p>
            <a:pPr marL="0" indent="0">
              <a:buNone/>
            </a:pPr>
            <a:r>
              <a:rPr lang="en-US" dirty="0" smtClean="0"/>
              <a:t>#</a:t>
            </a:r>
            <a:r>
              <a:rPr lang="en-US" dirty="0"/>
              <a:t>6) Action is Better Than Inaction</a:t>
            </a:r>
          </a:p>
          <a:p>
            <a:endParaRPr lang="en-US" dirty="0"/>
          </a:p>
          <a:p>
            <a:endParaRPr lang="en-US" dirty="0"/>
          </a:p>
          <a:p>
            <a:endParaRPr lang="en-US" dirty="0"/>
          </a:p>
          <a:p>
            <a:endParaRPr lang="en-US" dirty="0"/>
          </a:p>
        </p:txBody>
      </p:sp>
      <p:sp>
        <p:nvSpPr>
          <p:cNvPr id="4" name="Rectangle 3"/>
          <p:cNvSpPr/>
          <p:nvPr/>
        </p:nvSpPr>
        <p:spPr>
          <a:xfrm>
            <a:off x="0" y="6488668"/>
            <a:ext cx="9144000" cy="369332"/>
          </a:xfrm>
          <a:prstGeom prst="rect">
            <a:avLst/>
          </a:prstGeom>
        </p:spPr>
        <p:txBody>
          <a:bodyPr wrap="square">
            <a:spAutoFit/>
          </a:bodyPr>
          <a:lstStyle/>
          <a:p>
            <a:r>
              <a:rPr lang="en-US" dirty="0"/>
              <a:t>http://</a:t>
            </a:r>
            <a:r>
              <a:rPr lang="en-US" dirty="0" err="1"/>
              <a:t>www.ranum.com</a:t>
            </a:r>
            <a:r>
              <a:rPr lang="en-US" dirty="0"/>
              <a:t>/security/</a:t>
            </a:r>
            <a:r>
              <a:rPr lang="en-US" dirty="0" err="1"/>
              <a:t>computer_security</a:t>
            </a:r>
            <a:r>
              <a:rPr lang="en-US" dirty="0"/>
              <a:t>/editorials/dumb/</a:t>
            </a:r>
          </a:p>
        </p:txBody>
      </p:sp>
    </p:spTree>
    <p:extLst>
      <p:ext uri="{BB962C8B-B14F-4D97-AF65-F5344CB8AC3E}">
        <p14:creationId xmlns:p14="http://schemas.microsoft.com/office/powerpoint/2010/main" val="3608139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Security Maxims</a:t>
            </a:r>
            <a:endParaRPr lang="en-US" dirty="0"/>
          </a:p>
        </p:txBody>
      </p:sp>
      <p:sp>
        <p:nvSpPr>
          <p:cNvPr id="3" name="Content Placeholder 2"/>
          <p:cNvSpPr>
            <a:spLocks noGrp="1"/>
          </p:cNvSpPr>
          <p:nvPr>
            <p:ph idx="1"/>
          </p:nvPr>
        </p:nvSpPr>
        <p:spPr>
          <a:xfrm>
            <a:off x="457200" y="1417638"/>
            <a:ext cx="8229600" cy="4525963"/>
          </a:xfrm>
        </p:spPr>
        <p:txBody>
          <a:bodyPr>
            <a:noAutofit/>
          </a:bodyPr>
          <a:lstStyle/>
          <a:p>
            <a:r>
              <a:rPr lang="en-US" sz="2000" dirty="0"/>
              <a:t>Infinity Maxim: There are an unlimited number of security </a:t>
            </a:r>
            <a:r>
              <a:rPr lang="en-US" sz="2000" dirty="0" smtClean="0"/>
              <a:t>vulnerabilities </a:t>
            </a:r>
            <a:r>
              <a:rPr lang="en-US" sz="2000" dirty="0"/>
              <a:t>for a given security device, system, or program, </a:t>
            </a:r>
            <a:r>
              <a:rPr lang="en-US" sz="2000" dirty="0" smtClean="0"/>
              <a:t>most </a:t>
            </a:r>
            <a:r>
              <a:rPr lang="en-US" sz="2000" dirty="0"/>
              <a:t>of which will never be </a:t>
            </a:r>
            <a:r>
              <a:rPr lang="en-US" sz="2000" dirty="0" smtClean="0"/>
              <a:t>discovered.</a:t>
            </a:r>
          </a:p>
          <a:p>
            <a:r>
              <a:rPr lang="en-US" sz="2000" dirty="0"/>
              <a:t>Arrogance Maxim: The ease of defeating a security </a:t>
            </a:r>
            <a:r>
              <a:rPr lang="en-US" sz="2000" dirty="0" smtClean="0"/>
              <a:t>device or </a:t>
            </a:r>
            <a:r>
              <a:rPr lang="en-US" sz="2000" dirty="0"/>
              <a:t>system is proportional to how confident/arrogant the designer, </a:t>
            </a:r>
            <a:r>
              <a:rPr lang="en-US" sz="2000" dirty="0" smtClean="0"/>
              <a:t>manufacturer</a:t>
            </a:r>
            <a:r>
              <a:rPr lang="en-US" sz="2000" dirty="0"/>
              <a:t>, or user is about it, and to how often they use </a:t>
            </a:r>
            <a:r>
              <a:rPr lang="en-US" sz="2000" dirty="0" smtClean="0"/>
              <a:t>words </a:t>
            </a:r>
            <a:r>
              <a:rPr lang="en-US" sz="2000" dirty="0"/>
              <a:t>like “impossible” or “tamper-proof”.</a:t>
            </a:r>
          </a:p>
          <a:p>
            <a:r>
              <a:rPr lang="en-US" sz="2000" dirty="0"/>
              <a:t>Plug into the Formula Maxim: Engineers don’t understand security. They think nature is the adversary, not people. They tend to work in solution space, not problem space. They think systems fail stochastically, not through deliberate, intelligent, malicious intent.</a:t>
            </a:r>
          </a:p>
          <a:p>
            <a:r>
              <a:rPr lang="en-US" sz="2000" dirty="0" err="1" smtClean="0"/>
              <a:t>Rohrbach’s</a:t>
            </a:r>
            <a:r>
              <a:rPr lang="en-US" sz="2000" dirty="0" smtClean="0"/>
              <a:t> </a:t>
            </a:r>
            <a:r>
              <a:rPr lang="en-US" sz="2000" dirty="0"/>
              <a:t>Maxim: No security device, system, or program </a:t>
            </a:r>
            <a:r>
              <a:rPr lang="en-US" sz="2000" dirty="0" smtClean="0"/>
              <a:t>will </a:t>
            </a:r>
            <a:r>
              <a:rPr lang="en-US" sz="2000" dirty="0"/>
              <a:t>ever be used properly (the way it was designed) all the time</a:t>
            </a:r>
            <a:r>
              <a:rPr lang="en-US" sz="2000" dirty="0" smtClean="0"/>
              <a:t>.</a:t>
            </a:r>
          </a:p>
          <a:p>
            <a:r>
              <a:rPr lang="en-US" sz="2000" dirty="0"/>
              <a:t>We’ll Worry About it Later Maxim: Effective security is </a:t>
            </a:r>
            <a:r>
              <a:rPr lang="en-US" sz="2000" dirty="0" smtClean="0"/>
              <a:t>difficult </a:t>
            </a:r>
            <a:r>
              <a:rPr lang="en-US" sz="2000" dirty="0"/>
              <a:t>enough when you design it in from first principles. It </a:t>
            </a:r>
            <a:r>
              <a:rPr lang="en-US" sz="2000" dirty="0" smtClean="0"/>
              <a:t>almost </a:t>
            </a:r>
            <a:r>
              <a:rPr lang="en-US" sz="2000" dirty="0"/>
              <a:t>never works to retrofit it in, or to slap security on at the last </a:t>
            </a:r>
            <a:r>
              <a:rPr lang="en-US" sz="2000" dirty="0" smtClean="0"/>
              <a:t>minute.</a:t>
            </a:r>
            <a:endParaRPr lang="en-US" sz="2000" dirty="0"/>
          </a:p>
        </p:txBody>
      </p:sp>
    </p:spTree>
    <p:extLst>
      <p:ext uri="{BB962C8B-B14F-4D97-AF65-F5344CB8AC3E}">
        <p14:creationId xmlns:p14="http://schemas.microsoft.com/office/powerpoint/2010/main" val="1090958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enemy</a:t>
            </a:r>
            <a:endParaRPr lang="en-US" dirty="0"/>
          </a:p>
        </p:txBody>
      </p:sp>
      <p:sp>
        <p:nvSpPr>
          <p:cNvPr id="3" name="Text Placeholder 2"/>
          <p:cNvSpPr>
            <a:spLocks noGrp="1"/>
          </p:cNvSpPr>
          <p:nvPr>
            <p:ph type="body" idx="1"/>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080" y="5008880"/>
            <a:ext cx="2540000" cy="1477328"/>
          </a:xfrm>
          <a:prstGeom prst="rect">
            <a:avLst/>
          </a:prstGeom>
        </p:spPr>
        <p:txBody>
          <a:bodyPr wrap="square">
            <a:spAutoFit/>
          </a:bodyPr>
          <a:lstStyle/>
          <a:p>
            <a:r>
              <a:rPr lang="en-US" dirty="0" smtClean="0"/>
              <a:t>Therefore I say: Know your enemy and know yourself; in a hundred battles you will never be in peril</a:t>
            </a:r>
            <a:endParaRPr lang="en-US" dirty="0"/>
          </a:p>
        </p:txBody>
      </p:sp>
      <p:pic>
        <p:nvPicPr>
          <p:cNvPr id="3" name="Picture 2"/>
          <p:cNvPicPr>
            <a:picLocks noChangeAspect="1"/>
          </p:cNvPicPr>
          <p:nvPr/>
        </p:nvPicPr>
        <p:blipFill>
          <a:blip r:embed="rId2"/>
          <a:stretch>
            <a:fillRect/>
          </a:stretch>
        </p:blipFill>
        <p:spPr>
          <a:xfrm>
            <a:off x="132080" y="1075690"/>
            <a:ext cx="2540000" cy="3721100"/>
          </a:xfrm>
          <a:prstGeom prst="rect">
            <a:avLst/>
          </a:prstGeom>
        </p:spPr>
      </p:pic>
      <p:sp>
        <p:nvSpPr>
          <p:cNvPr id="5" name="Rectangle 4"/>
          <p:cNvSpPr/>
          <p:nvPr/>
        </p:nvSpPr>
        <p:spPr>
          <a:xfrm>
            <a:off x="3931920" y="2977555"/>
            <a:ext cx="4572000" cy="2031325"/>
          </a:xfrm>
          <a:prstGeom prst="rect">
            <a:avLst/>
          </a:prstGeom>
        </p:spPr>
        <p:txBody>
          <a:bodyPr>
            <a:spAutoFit/>
          </a:bodyPr>
          <a:lstStyle/>
          <a:p>
            <a:r>
              <a:rPr lang="en-US" dirty="0" smtClean="0"/>
              <a:t>Anyone can invent a security system that he himself cannot break. …When someone hands you a security system and says, "I believe this is secure," the first thing you have to ask is, "</a:t>
            </a:r>
            <a:r>
              <a:rPr lang="en-US" b="1" u="sng" dirty="0" smtClean="0"/>
              <a:t>Who the hell are you</a:t>
            </a:r>
            <a:r>
              <a:rPr lang="en-US" dirty="0" smtClean="0"/>
              <a:t>?" Show me what you've broken to demonstrate that your assertion of the system's security means something.</a:t>
            </a:r>
            <a:endParaRPr lang="en-US" dirty="0"/>
          </a:p>
        </p:txBody>
      </p:sp>
      <p:pic>
        <p:nvPicPr>
          <p:cNvPr id="6" name="Picture 5"/>
          <p:cNvPicPr>
            <a:picLocks noChangeAspect="1"/>
          </p:cNvPicPr>
          <p:nvPr/>
        </p:nvPicPr>
        <p:blipFill>
          <a:blip r:embed="rId3"/>
          <a:stretch>
            <a:fillRect/>
          </a:stretch>
        </p:blipFill>
        <p:spPr>
          <a:xfrm>
            <a:off x="5285740" y="414020"/>
            <a:ext cx="1905000" cy="2463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23215" y="6136640"/>
            <a:ext cx="3325249" cy="369332"/>
          </a:xfrm>
          <a:prstGeom prst="rect">
            <a:avLst/>
          </a:prstGeom>
        </p:spPr>
        <p:txBody>
          <a:bodyPr wrap="none">
            <a:spAutoFit/>
          </a:bodyPr>
          <a:lstStyle/>
          <a:p>
            <a:r>
              <a:rPr lang="en-US" dirty="0" smtClean="0"/>
              <a:t>"Locks keep out only the honest."</a:t>
            </a:r>
            <a:endParaRPr lang="en-US" dirty="0"/>
          </a:p>
        </p:txBody>
      </p:sp>
      <p:pic>
        <p:nvPicPr>
          <p:cNvPr id="4" name="Picture 3"/>
          <p:cNvPicPr>
            <a:picLocks noChangeAspect="1"/>
          </p:cNvPicPr>
          <p:nvPr/>
        </p:nvPicPr>
        <p:blipFill>
          <a:blip r:embed="rId2"/>
          <a:stretch>
            <a:fillRect/>
          </a:stretch>
        </p:blipFill>
        <p:spPr>
          <a:xfrm>
            <a:off x="269792" y="3733562"/>
            <a:ext cx="4153423" cy="2772410"/>
          </a:xfrm>
          <a:prstGeom prst="rect">
            <a:avLst/>
          </a:prstGeom>
        </p:spPr>
      </p:pic>
      <p:pic>
        <p:nvPicPr>
          <p:cNvPr id="5" name="Picture 4"/>
          <p:cNvPicPr>
            <a:picLocks noChangeAspect="1"/>
          </p:cNvPicPr>
          <p:nvPr/>
        </p:nvPicPr>
        <p:blipFill>
          <a:blip r:embed="rId3"/>
          <a:stretch>
            <a:fillRect/>
          </a:stretch>
        </p:blipFill>
        <p:spPr>
          <a:xfrm>
            <a:off x="5027981" y="2921000"/>
            <a:ext cx="4116019" cy="3215640"/>
          </a:xfrm>
          <a:prstGeom prst="rect">
            <a:avLst/>
          </a:prstGeom>
        </p:spPr>
      </p:pic>
      <p:pic>
        <p:nvPicPr>
          <p:cNvPr id="6" name="Picture 5"/>
          <p:cNvPicPr>
            <a:picLocks noChangeAspect="1"/>
          </p:cNvPicPr>
          <p:nvPr/>
        </p:nvPicPr>
        <p:blipFill>
          <a:blip r:embed="rId4"/>
          <a:stretch>
            <a:fillRect/>
          </a:stretch>
        </p:blipFill>
        <p:spPr>
          <a:xfrm>
            <a:off x="1598994" y="249854"/>
            <a:ext cx="4188927" cy="31416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0"/>
            <a:ext cx="6858000"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1452</TotalTime>
  <Words>380</Words>
  <Application>Microsoft Macintosh PowerPoint</Application>
  <PresentationFormat>On-screen Show (4:3)</PresentationFormat>
  <Paragraphs>53</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PowerPoint Presentation</vt:lpstr>
      <vt:lpstr>Design Principles</vt:lpstr>
      <vt:lpstr>Guiding Principles for Software Security</vt:lpstr>
      <vt:lpstr>The Six Dumbest Ideas in Computer Security</vt:lpstr>
      <vt:lpstr>Engineering Security Maxims</vt:lpstr>
      <vt:lpstr>Know your enemy</vt:lpstr>
      <vt:lpstr>PowerPoint Presentation</vt:lpstr>
      <vt:lpstr>PowerPoint Presentation</vt:lpstr>
      <vt:lpstr>PowerPoint Presentation</vt:lpstr>
      <vt:lpstr>Weakest Link</vt:lpstr>
      <vt:lpstr>PowerPoint Presentation</vt:lpstr>
      <vt:lpstr>PowerPoint Presentation</vt:lpstr>
      <vt:lpstr>Least Privilege</vt:lpstr>
      <vt:lpstr>PowerPoint Presentation</vt:lpstr>
      <vt:lpstr>PowerPoint Presentation</vt:lpstr>
      <vt:lpstr>Security by obscurity</vt:lpstr>
      <vt:lpstr>PowerPoint Presentation</vt:lpstr>
      <vt:lpstr>PowerPoint Presentation</vt:lpstr>
      <vt:lpstr>Keep it Simple Stupid</vt:lpstr>
      <vt:lpstr>PowerPoint Presentation</vt:lpstr>
      <vt:lpstr>Deny By Default</vt:lpstr>
      <vt:lpstr>PowerPoint Presentation</vt:lpstr>
      <vt:lpstr>Fail Safe</vt:lpstr>
      <vt:lpstr>PowerPoint Presentation</vt:lpstr>
      <vt:lpstr>PowerPoint Presentation</vt:lpstr>
      <vt:lpstr>Don’t Do It Yourself</vt:lpstr>
      <vt:lpstr>PowerPoint Presentation</vt:lpstr>
      <vt:lpstr>Question Assumptions</vt:lpstr>
      <vt:lpstr>PowerPoint Presentation</vt:lpstr>
      <vt:lpstr>PowerPoint Presentation</vt:lpstr>
      <vt:lpstr>Usability</vt:lpstr>
      <vt:lpstr>PowerPoint Presentation</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Security</dc:title>
  <dc:creator>Michael Bailey</dc:creator>
  <cp:lastModifiedBy>Michael</cp:lastModifiedBy>
  <cp:revision>94</cp:revision>
  <cp:lastPrinted>2010-11-30T18:09:44Z</cp:lastPrinted>
  <dcterms:created xsi:type="dcterms:W3CDTF">2012-12-11T14:17:51Z</dcterms:created>
  <dcterms:modified xsi:type="dcterms:W3CDTF">2015-12-09T21:26:59Z</dcterms:modified>
</cp:coreProperties>
</file>